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5"/>
  </p:notesMasterIdLst>
  <p:sldIdLst>
    <p:sldId id="256" r:id="rId2"/>
    <p:sldId id="258" r:id="rId3"/>
    <p:sldId id="295" r:id="rId4"/>
    <p:sldId id="296" r:id="rId5"/>
    <p:sldId id="297" r:id="rId6"/>
    <p:sldId id="298" r:id="rId7"/>
    <p:sldId id="299" r:id="rId8"/>
    <p:sldId id="300" r:id="rId9"/>
    <p:sldId id="302" r:id="rId10"/>
    <p:sldId id="304" r:id="rId11"/>
    <p:sldId id="303" r:id="rId12"/>
    <p:sldId id="260" r:id="rId13"/>
    <p:sldId id="305" r:id="rId14"/>
  </p:sldIdLst>
  <p:sldSz cx="9144000" cy="5143500" type="screen16x9"/>
  <p:notesSz cx="6858000" cy="9144000"/>
  <p:embeddedFontLst>
    <p:embeddedFont>
      <p:font typeface="Fira Sans SemiBold" charset="0"/>
      <p:regular r:id="rId16"/>
      <p:bold r:id="rId17"/>
      <p:italic r:id="rId18"/>
      <p:boldItalic r:id="rId19"/>
    </p:embeddedFon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Fira Sans Light" charset="0"/>
      <p:regular r:id="rId24"/>
      <p:bold r:id="rId25"/>
      <p:italic r:id="rId26"/>
      <p:boldItalic r:id="rId27"/>
    </p:embeddedFont>
    <p:embeddedFont>
      <p:font typeface="Fira Sans" charset="0"/>
      <p:regular r:id="rId28"/>
      <p:bold r:id="rId29"/>
      <p:italic r:id="rId30"/>
      <p:boldItalic r:id="rId31"/>
    </p:embeddedFont>
    <p:embeddedFont>
      <p:font typeface="Fira Sans Medium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9800860D-6354-4378-A09D-8DFCC888E2C9}">
  <a:tblStyle styleId="{9800860D-6354-4378-A09D-8DFCC888E2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3F8801-1707-46FC-A2A7-8ED0A2465B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2" autoAdjust="0"/>
    <p:restoredTop sz="94660"/>
  </p:normalViewPr>
  <p:slideViewPr>
    <p:cSldViewPr>
      <p:cViewPr varScale="1">
        <p:scale>
          <a:sx n="91" d="100"/>
          <a:sy n="91" d="100"/>
        </p:scale>
        <p:origin x="-78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Office_Excel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Office_Excel2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AR"/>
  <c:chart>
    <c:title>
      <c:layout>
        <c:manualLayout>
          <c:xMode val="edge"/>
          <c:yMode val="edge"/>
          <c:x val="0.16247157406444124"/>
          <c:y val="5.8108784240624306E-4"/>
        </c:manualLayout>
      </c:layout>
      <c:txPr>
        <a:bodyPr rot="0" vert="horz"/>
        <a:lstStyle/>
        <a:p>
          <a:pPr>
            <a:defRPr/>
          </a:pPr>
          <a:endParaRPr lang="es-AR"/>
        </a:p>
      </c:txPr>
    </c:title>
    <c:plotArea>
      <c:layout/>
      <c:barChart>
        <c:barDir val="col"/>
        <c:grouping val="clustered"/>
        <c:ser>
          <c:idx val="0"/>
          <c:order val="0"/>
          <c:tx>
            <c:strRef>
              <c:f>EPISIOTOMIA!$C$1</c:f>
              <c:strCache>
                <c:ptCount val="1"/>
                <c:pt idx="0">
                  <c:v>Porcentaje de Episiotomías</c:v>
                </c:pt>
              </c:strCache>
            </c:strRef>
          </c:tx>
          <c:dPt>
            <c:idx val="0"/>
          </c:dPt>
          <c:dPt>
            <c:idx val="1"/>
          </c:dPt>
          <c:dPt>
            <c:idx val="2"/>
          </c:dPt>
          <c:dLbls>
            <c:txPr>
              <a:bodyPr rot="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in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EPISIOTOMIA!$A$2:$A$4</c:f>
              <c:strCache>
                <c:ptCount val="3"/>
                <c:pt idx="0">
                  <c:v>REGIÓN VII</c:v>
                </c:pt>
                <c:pt idx="1">
                  <c:v>Bs. As.</c:v>
                </c:pt>
                <c:pt idx="2">
                  <c:v>Hosp. Morón</c:v>
                </c:pt>
              </c:strCache>
            </c:strRef>
          </c:cat>
          <c:val>
            <c:numRef>
              <c:f>EPISIOTOMIA!$C$2:$C$4</c:f>
              <c:numCache>
                <c:formatCode>0%</c:formatCode>
                <c:ptCount val="3"/>
                <c:pt idx="0">
                  <c:v>0.35000000000000031</c:v>
                </c:pt>
                <c:pt idx="1">
                  <c:v>0.42000000000000032</c:v>
                </c:pt>
                <c:pt idx="2">
                  <c:v>0.11400000000000005</c:v>
                </c:pt>
              </c:numCache>
            </c:numRef>
          </c:val>
        </c:ser>
        <c:dLbls>
          <c:showVal val="1"/>
        </c:dLbls>
        <c:gapWidth val="65"/>
        <c:axId val="97869184"/>
        <c:axId val="97887360"/>
      </c:barChart>
      <c:catAx>
        <c:axId val="97869184"/>
        <c:scaling>
          <c:orientation val="minMax"/>
        </c:scaling>
        <c:axPos val="b"/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/>
            </a:pPr>
            <a:endParaRPr lang="es-AR"/>
          </a:p>
        </c:txPr>
        <c:crossAx val="97887360"/>
        <c:crosses val="autoZero"/>
        <c:auto val="1"/>
        <c:lblAlgn val="ctr"/>
        <c:lblOffset val="100"/>
      </c:catAx>
      <c:valAx>
        <c:axId val="97887360"/>
        <c:scaling>
          <c:orientation val="minMax"/>
        </c:scaling>
        <c:delete val="1"/>
        <c:axPos val="l"/>
        <c:majorGridlines/>
        <c:numFmt formatCode="0%" sourceLinked="1"/>
        <c:majorTickMark val="none"/>
        <c:tickLblPos val="none"/>
        <c:crossAx val="97869184"/>
        <c:crosses val="autoZero"/>
        <c:crossBetween val="between"/>
      </c:valAx>
    </c:plotArea>
    <c:plotVisOnly val="1"/>
    <c:dispBlanksAs val="gap"/>
  </c:chart>
  <c:spPr>
    <a:ln>
      <a:solidFill>
        <a:schemeClr val="accent1"/>
      </a:solidFill>
    </a:ln>
  </c:spPr>
  <c:txPr>
    <a:bodyPr/>
    <a:lstStyle/>
    <a:p>
      <a:pPr>
        <a:defRPr sz="1800"/>
      </a:pPr>
      <a:endParaRPr lang="es-AR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AR"/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Porcentaje de Acompañamiento</a:t>
            </a:r>
          </a:p>
        </c:rich>
      </c:tx>
      <c:layout/>
    </c:title>
    <c:plotArea>
      <c:layout>
        <c:manualLayout>
          <c:layoutTarget val="inner"/>
          <c:xMode val="edge"/>
          <c:yMode val="edge"/>
          <c:x val="5.5832912754699239E-2"/>
          <c:y val="0.33294551936957251"/>
          <c:w val="0.86600100938872271"/>
          <c:h val="0.45185089224588026"/>
        </c:manualLayout>
      </c:layout>
      <c:barChart>
        <c:barDir val="col"/>
        <c:grouping val="clustered"/>
        <c:ser>
          <c:idx val="0"/>
          <c:order val="0"/>
          <c:tx>
            <c:strRef>
              <c:f>ACOMPAÑAMIENTO!$C$1</c:f>
              <c:strCache>
                <c:ptCount val="1"/>
                <c:pt idx="0">
                  <c:v>Porcentaje de Acompañamiento</c:v>
                </c:pt>
              </c:strCache>
            </c:strRef>
          </c:tx>
          <c:dPt>
            <c:idx val="1"/>
          </c:dPt>
          <c:dPt>
            <c:idx val="2"/>
          </c:dPt>
          <c:dLbls>
            <c:txPr>
              <a:bodyPr rot="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in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ACOMPAÑAMIENTO!$A$2:$A$4</c:f>
              <c:strCache>
                <c:ptCount val="3"/>
                <c:pt idx="0">
                  <c:v>REGIÓN VII</c:v>
                </c:pt>
                <c:pt idx="1">
                  <c:v>Bs. As.</c:v>
                </c:pt>
                <c:pt idx="2">
                  <c:v>Hosp. Morón</c:v>
                </c:pt>
              </c:strCache>
            </c:strRef>
          </c:cat>
          <c:val>
            <c:numRef>
              <c:f>ACOMPAÑAMIENTO!$C$2:$C$4</c:f>
              <c:numCache>
                <c:formatCode>0%</c:formatCode>
                <c:ptCount val="3"/>
                <c:pt idx="0">
                  <c:v>0.45</c:v>
                </c:pt>
                <c:pt idx="1">
                  <c:v>0.45</c:v>
                </c:pt>
                <c:pt idx="2">
                  <c:v>0.96000000000000063</c:v>
                </c:pt>
              </c:numCache>
            </c:numRef>
          </c:val>
        </c:ser>
        <c:dLbls>
          <c:showVal val="1"/>
        </c:dLbls>
        <c:gapWidth val="65"/>
        <c:axId val="151921408"/>
        <c:axId val="151922560"/>
      </c:barChart>
      <c:catAx>
        <c:axId val="151921408"/>
        <c:scaling>
          <c:orientation val="minMax"/>
        </c:scaling>
        <c:axPos val="b"/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/>
            </a:pPr>
            <a:endParaRPr lang="es-AR"/>
          </a:p>
        </c:txPr>
        <c:crossAx val="151922560"/>
        <c:crosses val="autoZero"/>
        <c:auto val="1"/>
        <c:lblAlgn val="ctr"/>
        <c:lblOffset val="100"/>
      </c:catAx>
      <c:valAx>
        <c:axId val="151922560"/>
        <c:scaling>
          <c:orientation val="minMax"/>
        </c:scaling>
        <c:delete val="1"/>
        <c:axPos val="l"/>
        <c:majorGridlines/>
        <c:numFmt formatCode="0%" sourceLinked="1"/>
        <c:majorTickMark val="none"/>
        <c:tickLblPos val="none"/>
        <c:crossAx val="151921408"/>
        <c:crosses val="autoZero"/>
        <c:crossBetween val="between"/>
      </c:valAx>
    </c:plotArea>
    <c:plotVisOnly val="1"/>
    <c:dispBlanksAs val="gap"/>
  </c:chart>
  <c:spPr>
    <a:ln>
      <a:solidFill>
        <a:srgbClr val="77063F"/>
      </a:solidFill>
    </a:ln>
  </c:spPr>
  <c:txPr>
    <a:bodyPr/>
    <a:lstStyle/>
    <a:p>
      <a:pPr>
        <a:defRPr sz="1800"/>
      </a:pPr>
      <a:endParaRPr lang="es-AR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745725" y="0"/>
            <a:ext cx="4406366" cy="5143500"/>
          </a:xfrm>
          <a:custGeom>
            <a:avLst/>
            <a:gdLst/>
            <a:ahLst/>
            <a:cxnLst/>
            <a:rect l="l" t="t" r="r" b="b"/>
            <a:pathLst>
              <a:path w="6228079" h="6858000" extrusionOk="0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907910" y="0"/>
            <a:ext cx="4243868" cy="5143500"/>
          </a:xfrm>
          <a:custGeom>
            <a:avLst/>
            <a:gdLst/>
            <a:ahLst/>
            <a:cxnLst/>
            <a:rect l="l" t="t" r="r" b="b"/>
            <a:pathLst>
              <a:path w="5998400" h="6858000" extrusionOk="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51122" y="0"/>
            <a:ext cx="2697686" cy="3605879"/>
          </a:xfrm>
          <a:custGeom>
            <a:avLst/>
            <a:gdLst/>
            <a:ahLst/>
            <a:cxnLst/>
            <a:rect l="l" t="t" r="r" b="b"/>
            <a:pathLst>
              <a:path w="3812984" h="4807839" extrusionOk="0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777400" y="2161800"/>
            <a:ext cx="55893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L="914400" lvl="1" indent="-406400" algn="ctr" rtl="0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2pPr>
            <a:lvl3pPr marL="1371600" lvl="2" indent="-406400" algn="ctr" rtl="0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3pPr>
            <a:lvl4pPr marL="1828800" lvl="3" indent="-406400" algn="ctr" rtl="0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4pPr>
            <a:lvl5pPr marL="2286000" lvl="4" indent="-406400" algn="ctr" rtl="0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5pPr>
            <a:lvl6pPr marL="2743200" lvl="5" indent="-406400" algn="ctr" rtl="0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6pPr>
            <a:lvl7pPr marL="3200400" lvl="6" indent="-406400" algn="ctr" rtl="0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7pPr>
            <a:lvl8pPr marL="3657600" lvl="7" indent="-406400" algn="ctr" rtl="0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8pPr>
            <a:lvl9pPr marL="4114800" lvl="8" indent="-406400" algn="ctr" rtl="0">
              <a:spcBef>
                <a:spcPts val="800"/>
              </a:spcBef>
              <a:spcAft>
                <a:spcPts val="80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3593400" y="2862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9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 rot="10800000">
            <a:off x="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 rot="10800000">
            <a:off x="7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/>
          <p:nvPr/>
        </p:nvSpPr>
        <p:spPr>
          <a:xfrm rot="10800000">
            <a:off x="9" y="3749421"/>
            <a:ext cx="1378553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1" name="Google Shape;71;p10"/>
          <p:cNvSpPr/>
          <p:nvPr/>
        </p:nvSpPr>
        <p:spPr>
          <a:xfrm rot="10800000">
            <a:off x="9" y="3749421"/>
            <a:ext cx="1378553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323528" y="1563638"/>
            <a:ext cx="7851648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75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SemiBold"/>
              <a:buNone/>
              <a:tabLst/>
              <a:defRPr/>
            </a:pPr>
            <a:r>
              <a:rPr kumimoji="0" lang="es-AR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Fira Sans SemiBold"/>
                <a:ea typeface="Fira Sans SemiBold"/>
                <a:cs typeface="Fira Sans SemiBold"/>
                <a:sym typeface="Fira Sans SemiBold"/>
              </a:rPr>
              <a:t>Garantizando derechos:</a:t>
            </a:r>
            <a:br>
              <a:rPr kumimoji="0" lang="es-AR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Fira Sans SemiBold"/>
                <a:ea typeface="Fira Sans SemiBold"/>
                <a:cs typeface="Fira Sans SemiBold"/>
                <a:sym typeface="Fira Sans SemiBold"/>
              </a:rPr>
            </a:br>
            <a:r>
              <a:rPr kumimoji="0" lang="es-AR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Fira Sans SemiBold"/>
                <a:ea typeface="Fira Sans SemiBold"/>
                <a:cs typeface="Fira Sans SemiBold"/>
                <a:sym typeface="Fira Sans SemiBold"/>
              </a:rPr>
              <a:t>respetando los nacimientos</a:t>
            </a:r>
            <a:endParaRPr kumimoji="0" lang="es-AR" sz="40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539552" y="699542"/>
            <a:ext cx="7128792" cy="38884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endParaRPr lang="es-ES" sz="1600" b="1" dirty="0" smtClean="0"/>
          </a:p>
          <a:p>
            <a:pPr>
              <a:buNone/>
            </a:pPr>
            <a:r>
              <a:rPr lang="es-ES" sz="1600" dirty="0" smtClean="0"/>
              <a:t>Beneficios: </a:t>
            </a:r>
            <a:endParaRPr lang="es-ES" sz="1600" dirty="0" smtClean="0"/>
          </a:p>
          <a:p>
            <a:pPr>
              <a:buNone/>
            </a:pPr>
            <a:endParaRPr lang="es-ES" sz="16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/>
              <a:t>Disminuye la probabilidad de tener un parto instrumental.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/>
              <a:t>Disminuye el uso de analgesia epidural.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/>
              <a:t>Mejora la vivencia del parto.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charset="0"/>
              <a:sym typeface="Arial"/>
            </a:endParaRPr>
          </a:p>
        </p:txBody>
      </p:sp>
      <p:sp>
        <p:nvSpPr>
          <p:cNvPr id="6" name="2 Marcador de contenido"/>
          <p:cNvSpPr txBox="1">
            <a:spLocks/>
          </p:cNvSpPr>
          <p:nvPr/>
        </p:nvSpPr>
        <p:spPr>
          <a:xfrm>
            <a:off x="395536" y="411510"/>
            <a:ext cx="7344816" cy="100811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s-AR" sz="1600" b="1" noProof="0" dirty="0" smtClean="0"/>
              <a:t>Acompañamiento durante trabajo de parto, parto e internación</a:t>
            </a:r>
            <a:endParaRPr kumimoji="0" lang="es-A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" name="Gráfico 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148855972"/>
              </p:ext>
            </p:extLst>
          </p:nvPr>
        </p:nvGraphicFramePr>
        <p:xfrm>
          <a:off x="5076056" y="2211710"/>
          <a:ext cx="3275856" cy="2704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 txBox="1">
            <a:spLocks/>
          </p:cNvSpPr>
          <p:nvPr/>
        </p:nvSpPr>
        <p:spPr>
          <a:xfrm>
            <a:off x="-1908720" y="771550"/>
            <a:ext cx="7128792" cy="38884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charset="0"/>
              <a:sym typeface="Arial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611560" y="1347614"/>
            <a:ext cx="6696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endParaRPr lang="es-ES" sz="1600" dirty="0" smtClean="0"/>
          </a:p>
          <a:p>
            <a:pPr>
              <a:buFont typeface="Arial" pitchFamily="34" charset="0"/>
              <a:buChar char="•"/>
            </a:pPr>
            <a:r>
              <a:rPr lang="es-ES" sz="1600" dirty="0" smtClean="0"/>
              <a:t> Se realiza la consejería en lactancia, crianza y anticoncepción como continuidad de cuidados.</a:t>
            </a:r>
            <a:endParaRPr lang="es-AR" sz="1600" dirty="0" smtClean="0"/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539552" y="771550"/>
            <a:ext cx="7344816" cy="79208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s-ES" sz="1600" b="1" dirty="0" smtClean="0"/>
              <a:t>Asesoría integral en lactancia durante las primeras horas y la internación:</a:t>
            </a:r>
            <a:endParaRPr kumimoji="0" lang="es-A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AutoShape 2" descr="blob:https://web.whatsapp.com/7229970b-d6ba-4415-a7d2-caf2403a4a4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0" name="9 Imagen" descr="df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359190"/>
            <a:ext cx="2088232" cy="2784310"/>
          </a:xfrm>
          <a:prstGeom prst="rect">
            <a:avLst/>
          </a:prstGeom>
        </p:spPr>
      </p:pic>
      <p:pic>
        <p:nvPicPr>
          <p:cNvPr id="11" name="10 Imagen" descr="ff.jpg"/>
          <p:cNvPicPr>
            <a:picLocks noChangeAspect="1"/>
          </p:cNvPicPr>
          <p:nvPr/>
        </p:nvPicPr>
        <p:blipFill>
          <a:blip r:embed="rId3"/>
          <a:srcRect t="20315"/>
          <a:stretch>
            <a:fillRect/>
          </a:stretch>
        </p:blipFill>
        <p:spPr>
          <a:xfrm>
            <a:off x="3985001" y="2355726"/>
            <a:ext cx="2315191" cy="2787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827584" y="483518"/>
            <a:ext cx="7128792" cy="41044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None/>
            </a:pPr>
            <a:r>
              <a:rPr lang="es-AR" sz="1200" dirty="0" smtClean="0"/>
              <a:t> Tenemos un gran desafío como equipo de salud que busca brindar prácticas de cuidado que restituyan el rol protagónico de las personas gestantes, y que den lugar a la soberanía, los deseos y las decisiones de esas personas. </a:t>
            </a:r>
          </a:p>
          <a:p>
            <a:pPr>
              <a:buNone/>
            </a:pPr>
            <a:r>
              <a:rPr lang="es-AR" sz="1200" dirty="0" smtClean="0"/>
              <a:t>    La propuesta es generar espacios y construir modelos de atención y acompañamiento por fuera de los mandatos de control y tutelaje. Acompañar como equipo, como comunidad de salud, a las personas en situación de embarazo, parto y puerperio desde un lugar que nos involucra directamente en este proceso y que incluya las subjetividades, que promuevan la confianza, que no sean dicotómicas sino amplias y flexibles a la hora de acompañar la construcción de la soberanía de los cuerpos.</a:t>
            </a: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Picture 3" descr="ed0f520f-3b5d-42fb-9f93-b7de2189b0c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83518"/>
            <a:ext cx="6048672" cy="40848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24128" y="4083918"/>
            <a:ext cx="1891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i="1" dirty="0" smtClean="0"/>
              <a:t>Muchas gracias...</a:t>
            </a:r>
            <a:endParaRPr lang="es-AR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467544" y="843558"/>
            <a:ext cx="7632848" cy="4029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s-E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Ley 25929  regulan los derechos de las personas gestantes, padres y recién nacidos durante el proceso de nacimiento.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s-A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La ley 27611 de atención y cuidado integral de la salud durante el embarazo y la primera infancia.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s-AR" sz="20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A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*Conjunto de políticas publicas destinadas a fortalecer los derechos de las personas gestantes durante el embarazo, y que acompañan el crecimiento de sus hijas e hijos hasta los primeros 3 años de vida.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title"/>
          </p:nvPr>
        </p:nvSpPr>
        <p:spPr>
          <a:xfrm>
            <a:off x="467544" y="339502"/>
            <a:ext cx="6962100" cy="396300"/>
          </a:xfrm>
        </p:spPr>
        <p:txBody>
          <a:bodyPr/>
          <a:lstStyle/>
          <a:p>
            <a:r>
              <a:rPr lang="es-AR" sz="2400" dirty="0" smtClean="0">
                <a:latin typeface="+mj-lt"/>
              </a:rPr>
              <a:t>Estrategia:</a:t>
            </a:r>
            <a:endParaRPr lang="es-AR" sz="2400" dirty="0">
              <a:latin typeface="+mj-lt"/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s-AR"/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395536" y="987574"/>
            <a:ext cx="6758006" cy="383675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28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Comité de Maternidad segura y centrada en la familia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Equipo multidisciplinario.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800" b="0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Objetivo</a:t>
            </a: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Promover </a:t>
            </a: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una atención humanizada, centrada en los derechos de la madre y el niño y que contribuya a reducir la morbilidad y mortalidad materna y neonatal.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Visibilizar </a:t>
            </a: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diferentes problemáticas y buscar posibles soluciones.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Unificar </a:t>
            </a: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conocimientos y evaluar las prácticas diarias basadas en la mejor evidencia científica.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571750"/>
            <a:ext cx="2041767" cy="24288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Título"/>
          <p:cNvSpPr txBox="1">
            <a:spLocks/>
          </p:cNvSpPr>
          <p:nvPr/>
        </p:nvSpPr>
        <p:spPr>
          <a:xfrm>
            <a:off x="467544" y="339502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3200"/>
            </a:pPr>
            <a:r>
              <a:rPr lang="es-AR" sz="2400" dirty="0" smtClean="0">
                <a:solidFill>
                  <a:schemeClr val="accent1"/>
                </a:solidFill>
              </a:rPr>
              <a:t>Estrategia: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9" name="Google Shape;122;p17"/>
          <p:cNvSpPr txBox="1">
            <a:spLocks noGrp="1"/>
          </p:cNvSpPr>
          <p:nvPr>
            <p:ph type="body" idx="1"/>
          </p:nvPr>
        </p:nvSpPr>
        <p:spPr>
          <a:xfrm>
            <a:off x="467544" y="771550"/>
            <a:ext cx="6962100" cy="28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800"/>
              </a:spcBef>
              <a:spcAft>
                <a:spcPts val="800"/>
              </a:spcAft>
            </a:pPr>
            <a:r>
              <a:rPr lang="es-AR" sz="2000" dirty="0" smtClean="0"/>
              <a:t>Protocolo de inducción al trabajo de parto</a:t>
            </a:r>
          </a:p>
          <a:p>
            <a:pPr marL="0" indent="0">
              <a:spcBef>
                <a:spcPts val="800"/>
              </a:spcBef>
              <a:spcAft>
                <a:spcPts val="800"/>
              </a:spcAft>
            </a:pPr>
            <a:r>
              <a:rPr lang="es-AR" sz="2000" dirty="0" smtClean="0"/>
              <a:t>Protocolo de hora de oro</a:t>
            </a:r>
          </a:p>
          <a:p>
            <a:pPr marL="0" indent="0">
              <a:spcBef>
                <a:spcPts val="800"/>
              </a:spcBef>
              <a:spcAft>
                <a:spcPts val="800"/>
              </a:spcAft>
            </a:pPr>
            <a:r>
              <a:rPr lang="es-AR" sz="2000" dirty="0" smtClean="0"/>
              <a:t>Guía de atención del parto de bajo riesgo</a:t>
            </a:r>
          </a:p>
          <a:p>
            <a:pPr marL="0" indent="0">
              <a:spcBef>
                <a:spcPts val="800"/>
              </a:spcBef>
              <a:spcAft>
                <a:spcPts val="800"/>
              </a:spcAft>
            </a:pPr>
            <a:r>
              <a:rPr lang="es-AR" sz="2000" dirty="0" smtClean="0"/>
              <a:t>Guía de duelo perinatal</a:t>
            </a:r>
            <a:endParaRPr sz="2000" dirty="0"/>
          </a:p>
        </p:txBody>
      </p:sp>
      <p:pic>
        <p:nvPicPr>
          <p:cNvPr id="10" name="Imagen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04248" y="123478"/>
            <a:ext cx="2171070" cy="2288538"/>
          </a:xfrm>
          <a:prstGeom prst="rect">
            <a:avLst/>
          </a:prstGeom>
        </p:spPr>
      </p:pic>
      <p:pic>
        <p:nvPicPr>
          <p:cNvPr id="11" name="Imagen 1"/>
          <p:cNvPicPr>
            <a:picLocks noChangeAspect="1"/>
          </p:cNvPicPr>
          <p:nvPr/>
        </p:nvPicPr>
        <p:blipFill>
          <a:blip r:embed="rId3" cstate="print"/>
          <a:srcRect b="28883"/>
          <a:stretch>
            <a:fillRect/>
          </a:stretch>
        </p:blipFill>
        <p:spPr>
          <a:xfrm>
            <a:off x="4427984" y="2643758"/>
            <a:ext cx="2355744" cy="2373285"/>
          </a:xfrm>
          <a:prstGeom prst="rect">
            <a:avLst/>
          </a:prstGeom>
        </p:spPr>
      </p:pic>
      <p:pic>
        <p:nvPicPr>
          <p:cNvPr id="12" name="Imagen 1"/>
          <p:cNvPicPr>
            <a:picLocks noChangeAspect="1"/>
          </p:cNvPicPr>
          <p:nvPr/>
        </p:nvPicPr>
        <p:blipFill>
          <a:blip r:embed="rId4" cstate="print"/>
          <a:srcRect b="21775"/>
          <a:stretch>
            <a:fillRect/>
          </a:stretch>
        </p:blipFill>
        <p:spPr>
          <a:xfrm>
            <a:off x="6876256" y="2643758"/>
            <a:ext cx="2051720" cy="2196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Título"/>
          <p:cNvSpPr txBox="1">
            <a:spLocks/>
          </p:cNvSpPr>
          <p:nvPr/>
        </p:nvSpPr>
        <p:spPr>
          <a:xfrm>
            <a:off x="467544" y="339502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3200"/>
            </a:pPr>
            <a:r>
              <a:rPr lang="es-AR" sz="2400" dirty="0" smtClean="0">
                <a:solidFill>
                  <a:schemeClr val="accent1"/>
                </a:solidFill>
              </a:rPr>
              <a:t>Estrategia: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6" name="2 Marcador de contenido"/>
          <p:cNvSpPr txBox="1">
            <a:spLocks/>
          </p:cNvSpPr>
          <p:nvPr/>
        </p:nvSpPr>
        <p:spPr>
          <a:xfrm>
            <a:off x="467544" y="843558"/>
            <a:ext cx="7632848" cy="172819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s-ES" sz="1600" dirty="0" smtClean="0">
                <a:latin typeface="Fira Sans" charset="0"/>
              </a:rPr>
              <a:t>Capacitaciones del equipo de salud:</a:t>
            </a:r>
          </a:p>
          <a:p>
            <a:pPr lvl="0"/>
            <a:endParaRPr lang="es-ES" sz="1600" b="1" dirty="0" smtClean="0">
              <a:latin typeface="Fira Sans" charset="0"/>
            </a:endParaRPr>
          </a:p>
          <a:p>
            <a:pPr lvl="0" algn="ctr">
              <a:buFont typeface="Arial" pitchFamily="34" charset="0"/>
              <a:buChar char="•"/>
            </a:pPr>
            <a:r>
              <a:rPr lang="es-ES" sz="1600" dirty="0" smtClean="0">
                <a:latin typeface="Fira Sans" charset="0"/>
              </a:rPr>
              <a:t>Se llevaron a cabo cursos anuales de capacitación y sensibilización en estas temáticas con invitados/as expertos.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267494"/>
            <a:ext cx="3042365" cy="4876007"/>
          </a:xfrm>
          <a:prstGeom prst="rect">
            <a:avLst/>
          </a:prstGeom>
        </p:spPr>
      </p:pic>
      <p:pic>
        <p:nvPicPr>
          <p:cNvPr id="8" name="Imagen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9952" y="267494"/>
            <a:ext cx="3050605" cy="48760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611560" y="1059582"/>
            <a:ext cx="7632848" cy="172819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s-ES" sz="1600" b="1" dirty="0" smtClean="0"/>
              <a:t>Consultorios de obstetricia específicos:</a:t>
            </a:r>
          </a:p>
          <a:p>
            <a:pPr lvl="0"/>
            <a:endParaRPr lang="es-ES" sz="1600" b="1" dirty="0" smtClean="0"/>
          </a:p>
          <a:p>
            <a:pPr lvl="0">
              <a:buFont typeface="Arial" pitchFamily="34" charset="0"/>
              <a:buChar char="•"/>
            </a:pPr>
            <a:r>
              <a:rPr lang="es-ES" sz="1600" b="1" dirty="0" smtClean="0"/>
              <a:t> Atención de equipo multidisciplinario</a:t>
            </a:r>
            <a:r>
              <a:rPr lang="es-ES" sz="1600" dirty="0" smtClean="0"/>
              <a:t> en situaciones especiales como personas adolescentes, consumo problemático de sustancias o casos sociales.</a:t>
            </a:r>
            <a:endParaRPr lang="es-AR" sz="1600" dirty="0" smtClean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0d727434-09fd-4b18-8944-a29649fcc1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99742"/>
            <a:ext cx="4070598" cy="2253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 txBox="1">
            <a:spLocks/>
          </p:cNvSpPr>
          <p:nvPr/>
        </p:nvSpPr>
        <p:spPr>
          <a:xfrm>
            <a:off x="467544" y="411510"/>
            <a:ext cx="7920880" cy="273630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sz="1600" b="1" dirty="0" smtClean="0">
                <a:latin typeface="+mj-lt"/>
              </a:rPr>
              <a:t>Ampliación de horarios y modalidades para el taller de Preparación integral para la mapaternidad </a:t>
            </a:r>
          </a:p>
          <a:p>
            <a:endParaRPr lang="es-ES" sz="1600" b="1" dirty="0" smtClean="0">
              <a:latin typeface="+mj-lt"/>
            </a:endParaRPr>
          </a:p>
          <a:p>
            <a:pPr>
              <a:lnSpc>
                <a:spcPct val="170000"/>
              </a:lnSpc>
              <a:buNone/>
            </a:pPr>
            <a:r>
              <a:rPr lang="es-ES" sz="1600" dirty="0" smtClean="0">
                <a:latin typeface="+mj-lt"/>
              </a:rPr>
              <a:t> Modalidades:</a:t>
            </a:r>
          </a:p>
          <a:p>
            <a:pPr>
              <a:lnSpc>
                <a:spcPct val="17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+mj-lt"/>
              </a:rPr>
              <a:t> Presencial con 2 horarios vespertino y matutino. (consultorios de externos)</a:t>
            </a:r>
          </a:p>
          <a:p>
            <a:pPr>
              <a:lnSpc>
                <a:spcPct val="17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+mj-lt"/>
              </a:rPr>
              <a:t> On-line sincrónico los días sábados por la mañana. (Facebook: “curso PIM morón”)</a:t>
            </a:r>
          </a:p>
          <a:p>
            <a:pPr>
              <a:lnSpc>
                <a:spcPct val="170000"/>
              </a:lnSpc>
              <a:buFont typeface="Arial" pitchFamily="34" charset="0"/>
              <a:buChar char="•"/>
            </a:pPr>
            <a:r>
              <a:rPr lang="es-ES" sz="1600" dirty="0" smtClean="0">
                <a:latin typeface="+mj-lt"/>
              </a:rPr>
              <a:t> On-line asincrónico en la plataforma YouTube.</a:t>
            </a:r>
            <a:endParaRPr lang="es-AR" sz="1600" dirty="0" smtClean="0"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charset="0"/>
              <a:sym typeface="Arial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r="30129"/>
          <a:stretch>
            <a:fillRect/>
          </a:stretch>
        </p:blipFill>
        <p:spPr bwMode="auto">
          <a:xfrm>
            <a:off x="3203848" y="3219822"/>
            <a:ext cx="2436711" cy="178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8 Imagen" descr="fggf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111810"/>
            <a:ext cx="2498640" cy="1873980"/>
          </a:xfrm>
          <a:prstGeom prst="rect">
            <a:avLst/>
          </a:prstGeom>
        </p:spPr>
      </p:pic>
      <p:pic>
        <p:nvPicPr>
          <p:cNvPr id="10" name="9 Imagen" descr="ae16cf7a-e780-429b-99fd-7821ab64d60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2787774"/>
            <a:ext cx="1827253" cy="2211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539552" y="1059582"/>
            <a:ext cx="5328592" cy="352839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endParaRPr lang="es-ES" sz="1600" b="1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/>
              <a:t> Trabajamos para desmedicalizar el proceso de nacimiento.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/>
              <a:t> Evaluar nuestras prácticas diarias, repensarlas, problematizarlas.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/>
              <a:t> </a:t>
            </a:r>
            <a:r>
              <a:rPr lang="es-ES" sz="1600" dirty="0" err="1" smtClean="0"/>
              <a:t>Ej</a:t>
            </a:r>
            <a:r>
              <a:rPr lang="es-ES" sz="1600" dirty="0" smtClean="0"/>
              <a:t>: el uso de la venoclisis, permitir la libertad de movimiento y la ingesta de alimentos, no realizar episiotomías de rutina.</a:t>
            </a:r>
            <a:endParaRPr lang="es-AR" sz="1600" dirty="0" smtClean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charset="0"/>
              <a:sym typeface="Arial"/>
            </a:endParaRPr>
          </a:p>
        </p:txBody>
      </p:sp>
      <p:graphicFrame>
        <p:nvGraphicFramePr>
          <p:cNvPr id="6" name="Gráfico 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730258979"/>
              </p:ext>
            </p:extLst>
          </p:nvPr>
        </p:nvGraphicFramePr>
        <p:xfrm>
          <a:off x="5724128" y="1707654"/>
          <a:ext cx="3133582" cy="3219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2 Marcador de contenido"/>
          <p:cNvSpPr txBox="1">
            <a:spLocks/>
          </p:cNvSpPr>
          <p:nvPr/>
        </p:nvSpPr>
        <p:spPr>
          <a:xfrm>
            <a:off x="251520" y="627534"/>
            <a:ext cx="7344816" cy="100811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ES" sz="1600" b="1" dirty="0" smtClean="0"/>
              <a:t>Intervenciones oportunas o mínimas en la asistencia del nacimiento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539552" y="699542"/>
            <a:ext cx="7128792" cy="388843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None/>
            </a:pPr>
            <a:endParaRPr lang="es-ES" sz="1600" b="1" dirty="0" smtClean="0"/>
          </a:p>
          <a:p>
            <a:pPr lvl="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/>
              <a:t> Auditoria interna de cesáreas y porcentaje de HC auditadas de las cesáreas realizadas en la institución.</a:t>
            </a:r>
            <a:endParaRPr lang="es-AR" sz="1600" dirty="0" smtClean="0"/>
          </a:p>
          <a:p>
            <a:pPr lvl="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/>
              <a:t> Utilización de la clasificación de </a:t>
            </a:r>
            <a:r>
              <a:rPr lang="es-ES" sz="1600" dirty="0" err="1" smtClean="0"/>
              <a:t>Robson</a:t>
            </a:r>
            <a:r>
              <a:rPr lang="es-ES" sz="1600" dirty="0" smtClean="0"/>
              <a:t>.</a:t>
            </a:r>
            <a:endParaRPr lang="es-AR" sz="1600" dirty="0" smtClean="0"/>
          </a:p>
          <a:p>
            <a:pPr lvl="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/>
              <a:t> Implementación de la política de segunda opinión en cesáreas.</a:t>
            </a:r>
            <a:endParaRPr lang="es-AR" sz="1600" dirty="0" smtClean="0"/>
          </a:p>
          <a:p>
            <a:pPr lvl="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/>
              <a:t> Divulgación de los resultados del monitoreo de la tasa de cesáreas al equipo de salud.</a:t>
            </a:r>
            <a:endParaRPr lang="es-AR" sz="1600" dirty="0" smtClean="0"/>
          </a:p>
          <a:p>
            <a:pPr lvl="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/>
              <a:t> Inclusión, en las líneas comunicacionales dirigidas a usuarios (ventajas del parto vaginal, medicina basada en la evidencia y derechos en la asistencia del parto etc.)</a:t>
            </a:r>
            <a:endParaRPr lang="es-AR" sz="1600" dirty="0" smtClean="0"/>
          </a:p>
          <a:p>
            <a:pPr lvl="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/>
              <a:t> Facilitar el acceso a ligadura </a:t>
            </a:r>
            <a:r>
              <a:rPr lang="es-ES" sz="1600" dirty="0" err="1" smtClean="0"/>
              <a:t>tubaria</a:t>
            </a:r>
            <a:r>
              <a:rPr lang="es-ES" sz="1600" dirty="0" smtClean="0"/>
              <a:t> post nacimiento.</a:t>
            </a:r>
            <a:endParaRPr lang="es-AR" sz="1600" dirty="0" smtClean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charset="0"/>
              <a:sym typeface="Arial"/>
            </a:endParaRPr>
          </a:p>
        </p:txBody>
      </p:sp>
      <p:sp>
        <p:nvSpPr>
          <p:cNvPr id="6" name="2 Marcador de contenido"/>
          <p:cNvSpPr txBox="1">
            <a:spLocks/>
          </p:cNvSpPr>
          <p:nvPr/>
        </p:nvSpPr>
        <p:spPr>
          <a:xfrm>
            <a:off x="395536" y="411510"/>
            <a:ext cx="7344816" cy="100811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s-ES" sz="1600" b="1" dirty="0" smtClean="0"/>
              <a:t>Estrategias para disminuir el índice de cesáreas:</a:t>
            </a:r>
            <a:endParaRPr kumimoji="0" lang="es-A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A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onso template">
  <a:themeElements>
    <a:clrScheme name="Custom 347">
      <a:dk1>
        <a:srgbClr val="410433"/>
      </a:dk1>
      <a:lt1>
        <a:srgbClr val="FFFFFF"/>
      </a:lt1>
      <a:dk2>
        <a:srgbClr val="9C9194"/>
      </a:dk2>
      <a:lt2>
        <a:srgbClr val="EBE7E4"/>
      </a:lt2>
      <a:accent1>
        <a:srgbClr val="77063F"/>
      </a:accent1>
      <a:accent2>
        <a:srgbClr val="AC0C5C"/>
      </a:accent2>
      <a:accent3>
        <a:srgbClr val="C7284F"/>
      </a:accent3>
      <a:accent4>
        <a:srgbClr val="FF7154"/>
      </a:accent4>
      <a:accent5>
        <a:srgbClr val="FF963C"/>
      </a:accent5>
      <a:accent6>
        <a:srgbClr val="FAC12B"/>
      </a:accent6>
      <a:hlink>
        <a:srgbClr val="77063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638</Words>
  <Application>Microsoft Office PowerPoint</Application>
  <PresentationFormat>On-screen Show (16:9)</PresentationFormat>
  <Paragraphs>83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Fira Sans SemiBold</vt:lpstr>
      <vt:lpstr>Calibri</vt:lpstr>
      <vt:lpstr>Fira Sans Light</vt:lpstr>
      <vt:lpstr>Fira Sans</vt:lpstr>
      <vt:lpstr>Fira Sans Medium</vt:lpstr>
      <vt:lpstr>Alonso template</vt:lpstr>
      <vt:lpstr>Slide 1</vt:lpstr>
      <vt:lpstr>Slide 2</vt:lpstr>
      <vt:lpstr>Estrategia: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angelica becerra</dc:creator>
  <cp:lastModifiedBy>Azure</cp:lastModifiedBy>
  <cp:revision>9</cp:revision>
  <dcterms:modified xsi:type="dcterms:W3CDTF">2022-10-24T02:43:19Z</dcterms:modified>
</cp:coreProperties>
</file>